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Дидактические материалы, направленные на формирование познавательных УУД: создание умозаключения»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Разработала</a:t>
            </a:r>
            <a:r>
              <a:rPr lang="ru-RU" dirty="0" smtClean="0"/>
              <a:t>: </a:t>
            </a:r>
            <a:r>
              <a:rPr lang="ru-RU" dirty="0" smtClean="0"/>
              <a:t> </a:t>
            </a:r>
          </a:p>
          <a:p>
            <a:r>
              <a:rPr lang="ru-RU" dirty="0" err="1" smtClean="0"/>
              <a:t>Гамоля</a:t>
            </a:r>
            <a:r>
              <a:rPr lang="ru-RU" dirty="0" smtClean="0"/>
              <a:t> Галина Анатольевна,</a:t>
            </a:r>
            <a:endParaRPr lang="ru-RU" dirty="0" smtClean="0"/>
          </a:p>
          <a:p>
            <a:r>
              <a:rPr lang="ru-RU" dirty="0" smtClean="0"/>
              <a:t>учитель </a:t>
            </a:r>
            <a:r>
              <a:rPr lang="ru-RU" dirty="0" smtClean="0"/>
              <a:t>географии </a:t>
            </a:r>
            <a:r>
              <a:rPr lang="ru-RU" dirty="0" smtClean="0"/>
              <a:t>МАОУ СОШ №12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Схема полной индукции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1916832"/>
            <a:ext cx="7200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суть 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6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суть 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6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суть 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6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 ... 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6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весь класс предметов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Все 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S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суть 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Р.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94692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Индукция даёт не достоверное, а вероятностное знание, нуждающееся в проверке.</a:t>
            </a:r>
          </a:p>
          <a:p>
            <a:r>
              <a:rPr lang="ru-RU" i="1" dirty="0" smtClean="0"/>
              <a:t>Пример 1.</a:t>
            </a:r>
            <a:endParaRPr lang="ru-RU" dirty="0" smtClean="0"/>
          </a:p>
          <a:p>
            <a:r>
              <a:rPr lang="ru-RU" i="1" dirty="0" smtClean="0"/>
              <a:t> Г. М. С. – шут гороховый, Е. Б. Н. – шут гороховый, Ч. А. Б. – шут гороховый</a:t>
            </a:r>
            <a:r>
              <a:rPr lang="ru-RU" dirty="0" smtClean="0"/>
              <a:t> (достоверные посылки).</a:t>
            </a:r>
          </a:p>
          <a:p>
            <a:r>
              <a:rPr lang="ru-RU" i="1" dirty="0" smtClean="0"/>
              <a:t>Г. М. С., Е. Б. Н., Ч. А. Б. – политики</a:t>
            </a:r>
            <a:r>
              <a:rPr lang="ru-RU" dirty="0" smtClean="0"/>
              <a:t> (достоверные посылки).</a:t>
            </a:r>
          </a:p>
          <a:p>
            <a:r>
              <a:rPr lang="ru-RU" i="1" dirty="0" smtClean="0"/>
              <a:t>Следовательно, все политики – шуты гороховые</a:t>
            </a:r>
            <a:r>
              <a:rPr lang="ru-RU" dirty="0" smtClean="0"/>
              <a:t> (вероятностное заключение).</a:t>
            </a:r>
          </a:p>
          <a:p>
            <a:r>
              <a:rPr lang="ru-RU" i="1" dirty="0" smtClean="0"/>
              <a:t>Обобщение правдоподобное. Однако, умеющие мыслить политики есть.</a:t>
            </a:r>
            <a:endParaRPr lang="ru-RU" dirty="0" smtClean="0"/>
          </a:p>
          <a:p>
            <a:r>
              <a:rPr lang="ru-RU" i="1" dirty="0" smtClean="0"/>
              <a:t>Пример 2.</a:t>
            </a:r>
            <a:endParaRPr lang="ru-RU" dirty="0" smtClean="0"/>
          </a:p>
          <a:p>
            <a:r>
              <a:rPr lang="ru-RU" i="1" dirty="0" smtClean="0"/>
              <a:t>В последние годы в районе 1, в районе 2 и в районе 3 проводились военные учения – повышалась боеспособность подразделений</a:t>
            </a:r>
            <a:r>
              <a:rPr lang="ru-RU" dirty="0" smtClean="0"/>
              <a:t> (достоверные посылки).</a:t>
            </a:r>
          </a:p>
          <a:p>
            <a:r>
              <a:rPr lang="ru-RU" i="1" dirty="0" smtClean="0"/>
              <a:t>В районе 1, в районе 2 и в районе 3 в учениях принимали участие подразделения Российской Армии</a:t>
            </a:r>
            <a:r>
              <a:rPr lang="ru-RU" dirty="0" smtClean="0"/>
              <a:t>(достоверные посылки).</a:t>
            </a:r>
          </a:p>
          <a:p>
            <a:r>
              <a:rPr lang="ru-RU" i="1" dirty="0" smtClean="0"/>
              <a:t>Следовательно, в последние годы во всех подразделениях Российской Армии повышалась боеспособность</a:t>
            </a:r>
            <a:r>
              <a:rPr lang="ru-RU" dirty="0" smtClean="0"/>
              <a:t>(индуктивное недостоверное  заключение).</a:t>
            </a:r>
          </a:p>
          <a:p>
            <a:r>
              <a:rPr lang="ru-RU" dirty="0" smtClean="0"/>
              <a:t>Из частных положений не следует логически общий вывод. Показные мероприятия не доказывают, что везде и всюду благополучие:</a:t>
            </a:r>
          </a:p>
          <a:p>
            <a:r>
              <a:rPr lang="ru-RU" dirty="0" smtClean="0"/>
              <a:t>На самом деле общая боеспособность Российской Армии катастрофически снижается.</a:t>
            </a:r>
          </a:p>
          <a:p>
            <a:r>
              <a:rPr lang="ru-RU" dirty="0" smtClean="0"/>
              <a:t>Вариант индукции – умозаключение по аналогии (на основе сходства двух объектов по одним параметрам делается вывод об их сходстве также и по другим параметрам).</a:t>
            </a:r>
          </a:p>
          <a:p>
            <a:r>
              <a:rPr lang="ru-RU" i="1" dirty="0" smtClean="0"/>
              <a:t>Пример. Планеты Марс и Земля во многом похожи. На Земле есть жизнь. Поскольку Марс похож на Землю, на Марсе также имеется жизнь.</a:t>
            </a:r>
            <a:endParaRPr lang="ru-RU" b="1" dirty="0" smtClean="0"/>
          </a:p>
          <a:p>
            <a:r>
              <a:rPr lang="ru-RU" i="1" dirty="0" smtClean="0"/>
              <a:t>Это заключение является, конечно, только вероятностным.</a:t>
            </a:r>
            <a:endParaRPr lang="ru-RU" dirty="0" smtClean="0"/>
          </a:p>
          <a:p>
            <a:r>
              <a:rPr lang="ru-RU" dirty="0" smtClean="0"/>
              <a:t>Любое индуктивное заключение нуждается в проверке.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7384"/>
            <a:ext cx="8229600" cy="1143000"/>
          </a:xfrm>
        </p:spPr>
        <p:txBody>
          <a:bodyPr/>
          <a:lstStyle/>
          <a:p>
            <a:r>
              <a:rPr lang="ru-RU" dirty="0" smtClean="0"/>
              <a:t>Индукция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1324744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это переход от знания меньшей степени общности к более общему знанию.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22768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Индуктивное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умозаключение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55576" y="3573016"/>
            <a:ext cx="781236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умозаключение, в котором на основании принадлежности признака отдельным предметам делают вывод о его принадлежности классу предметов в целом.</a:t>
            </a: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514543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400" b="1" dirty="0" smtClean="0"/>
              <a:t>Меркурий движется вокруг Солнца.</a:t>
            </a:r>
            <a:endParaRPr lang="ru-RU" sz="3400" dirty="0" smtClean="0"/>
          </a:p>
          <a:p>
            <a:pPr>
              <a:buNone/>
            </a:pPr>
            <a:r>
              <a:rPr lang="ru-RU" sz="3400" b="1" dirty="0" smtClean="0"/>
              <a:t>Земля движется вокруг Солнца.</a:t>
            </a:r>
            <a:endParaRPr lang="ru-RU" sz="3400" dirty="0" smtClean="0"/>
          </a:p>
          <a:p>
            <a:pPr>
              <a:buNone/>
            </a:pPr>
            <a:r>
              <a:rPr lang="ru-RU" sz="3400" b="1" dirty="0" smtClean="0"/>
              <a:t>Венера движется вокруг Солнца.</a:t>
            </a:r>
            <a:endParaRPr lang="ru-RU" sz="3400" dirty="0" smtClean="0"/>
          </a:p>
          <a:p>
            <a:pPr>
              <a:buNone/>
            </a:pPr>
            <a:r>
              <a:rPr lang="ru-RU" sz="3400" b="1" dirty="0" smtClean="0"/>
              <a:t>Марс движется вокруг Солнца.</a:t>
            </a:r>
            <a:endParaRPr lang="ru-RU" sz="3400" dirty="0" smtClean="0"/>
          </a:p>
          <a:p>
            <a:pPr>
              <a:buNone/>
            </a:pPr>
            <a:r>
              <a:rPr lang="ru-RU" sz="3400" b="1" dirty="0" smtClean="0"/>
              <a:t>Сатурн движется вокруг Солнца.</a:t>
            </a:r>
            <a:endParaRPr lang="ru-RU" sz="3400" dirty="0" smtClean="0"/>
          </a:p>
          <a:p>
            <a:pPr>
              <a:buNone/>
            </a:pPr>
            <a:r>
              <a:rPr lang="ru-RU" sz="3400" b="1" dirty="0" smtClean="0"/>
              <a:t>Юпитер движется вокруг Солнца.</a:t>
            </a:r>
            <a:endParaRPr lang="ru-RU" sz="3400" dirty="0" smtClean="0"/>
          </a:p>
          <a:p>
            <a:pPr>
              <a:buNone/>
            </a:pPr>
            <a:r>
              <a:rPr lang="ru-RU" sz="3400" b="1" dirty="0" smtClean="0"/>
              <a:t>Уран движется вокруг Солнца.</a:t>
            </a:r>
            <a:endParaRPr lang="ru-RU" sz="3400" dirty="0" smtClean="0"/>
          </a:p>
          <a:p>
            <a:pPr>
              <a:buNone/>
            </a:pPr>
            <a:r>
              <a:rPr lang="ru-RU" sz="3400" b="1" dirty="0" smtClean="0"/>
              <a:t>Нептун движется вокруг Солнца.</a:t>
            </a:r>
            <a:endParaRPr lang="ru-RU" sz="3400" dirty="0" smtClean="0"/>
          </a:p>
          <a:p>
            <a:pPr>
              <a:buNone/>
            </a:pPr>
            <a:r>
              <a:rPr lang="ru-RU" sz="3400" b="1" dirty="0" smtClean="0"/>
              <a:t>Плутон движется вокруг Солнца.</a:t>
            </a:r>
            <a:endParaRPr lang="ru-RU" sz="3400" dirty="0" smtClean="0"/>
          </a:p>
          <a:p>
            <a:pPr>
              <a:buNone/>
            </a:pPr>
            <a:r>
              <a:rPr lang="ru-RU" sz="3400" b="1" dirty="0" smtClean="0"/>
              <a:t>Меркурий, Земля, Венера, Марс, Сатурн, Юпитер, Уран,</a:t>
            </a:r>
            <a:endParaRPr lang="ru-RU" sz="3400" dirty="0" smtClean="0"/>
          </a:p>
          <a:p>
            <a:pPr>
              <a:buNone/>
            </a:pPr>
            <a:r>
              <a:rPr lang="ru-RU" sz="3400" b="1" u="sng" dirty="0" smtClean="0"/>
              <a:t>Нептун, Плутон – все известные планеты Солнечной системы.    </a:t>
            </a:r>
            <a:r>
              <a:rPr lang="ru-RU" b="1" u="sng" dirty="0" smtClean="0"/>
              <a:t>  </a:t>
            </a:r>
            <a:endParaRPr lang="ru-RU" dirty="0" smtClean="0"/>
          </a:p>
          <a:p>
            <a:pPr algn="ctr">
              <a:buNone/>
            </a:pPr>
            <a:r>
              <a:rPr lang="ru-RU" sz="4500" b="1" dirty="0" smtClean="0">
                <a:solidFill>
                  <a:srgbClr val="FF0000"/>
                </a:solidFill>
              </a:rPr>
              <a:t>Индуктивное умозаключение</a:t>
            </a:r>
          </a:p>
          <a:p>
            <a:pPr algn="ctr">
              <a:buNone/>
            </a:pPr>
            <a:r>
              <a:rPr lang="ru-RU" sz="5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Все известные планеты Солнечной системы движутся вокруг Солнца</a:t>
            </a:r>
            <a:r>
              <a:rPr lang="ru-RU" sz="5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5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Различают два вида индуктивных умозаключений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3898776" cy="676671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Полная индукция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716016" y="1772816"/>
            <a:ext cx="3898776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Неполная индукция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2636912"/>
            <a:ext cx="345638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 умозаключение, в котором на основе принадлежности каждому предмету определённого признака делают вывод о его принадлежности классу предметов в целом.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860032" y="2636912"/>
            <a:ext cx="36004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 умозаключение, в котором на основе принадлежности определённого признака некоторым элементам исследуемого класса делают вывод о его принадлежности всему классу в целом.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2002234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Полная индукция применяется только тогда, когда исследуется класс с ограниченным числом элементов.</a:t>
            </a:r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51520" y="2276872"/>
            <a:ext cx="856895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Швеция имеет парламент.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Норвегия имеет парламент.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Финляндия имеет парламент.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Швеция, Норвегия, Финляндия – все страны полуострова Скандинавия.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страны полуострова Скандинавия имеют парламент.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2002234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Полная индукция применяется только тогда, когда исследуется класс с ограниченным числом элементов.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51520" y="1845988"/>
            <a:ext cx="856895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Пример: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компасе буквы показывают: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С- направление  на север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Ю-направление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юг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З-направление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запад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– направление на восток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«С», «Ю», «З», «В» – стороны горизонта.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Стороны горизонта показывают направление.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160405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2002234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Полная индукция применяется только тогда, когда исследуется класс с ограниченным числом элементов.</a:t>
            </a:r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51520" y="2061433"/>
            <a:ext cx="856895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С-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стоона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света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Ю-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Стоона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света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З-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стоона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света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В-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стоона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света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u="sng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стооны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«С», «Ю», «З», «В» – </a:t>
            </a:r>
            <a:r>
              <a:rPr kumimoji="0" lang="ru-RU" sz="2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наавление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гоизонта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Стооны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гоизонта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ука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оказывают </a:t>
            </a:r>
            <a:r>
              <a:rPr kumimoji="0" lang="ru-RU" sz="2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стооны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нааление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стооны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света.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488970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2002234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Полная индукция применяется только тогда, когда исследуется класс с ограниченным числом элементов.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51520" y="2492323"/>
            <a:ext cx="856895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 Енисей –течет с юга на север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Река Лена - течет с юга на север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 Обь – течет с юга на север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Река Печера –течет с юга на север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u="sng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 Енисей, Лена, Обь, Печера – впадают в Северный Ледовитый океан.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реки впадающие в Северный Ледовитый океан текут с юга на север</a:t>
            </a:r>
            <a:endParaRPr kumimoji="0" lang="ru-RU" sz="2800" b="1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6968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332656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Схема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полной индукции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ru-RU" sz="6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http://www.studfiles.ru/html/2706/796/html_IohGXcIG1O.m9Bw/img-nDwSj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16832"/>
            <a:ext cx="8505084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425</Words>
  <Application>Microsoft Office PowerPoint</Application>
  <PresentationFormat>Экран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Дидактические материалы, направленные на формирование познавательных УУД: создание умозаключения»</vt:lpstr>
      <vt:lpstr>Индукция</vt:lpstr>
      <vt:lpstr>Пример</vt:lpstr>
      <vt:lpstr>Различают два вида индуктивных умозаключений </vt:lpstr>
      <vt:lpstr>Полная индукция применяется только тогда, когда исследуется класс с ограниченным числом элементов.</vt:lpstr>
      <vt:lpstr>Полная индукция применяется только тогда, когда исследуется класс с ограниченным числом элементов.</vt:lpstr>
      <vt:lpstr>Полная индукция применяется только тогда, когда исследуется класс с ограниченным числом элементов.</vt:lpstr>
      <vt:lpstr>Полная индукция применяется только тогда, когда исследуется класс с ограниченным числом элементов.</vt:lpstr>
      <vt:lpstr>Слайд 9</vt:lpstr>
      <vt:lpstr>Схема полной индукции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Скопина</cp:lastModifiedBy>
  <cp:revision>22</cp:revision>
  <dcterms:created xsi:type="dcterms:W3CDTF">2017-06-10T22:31:08Z</dcterms:created>
  <dcterms:modified xsi:type="dcterms:W3CDTF">2020-12-12T17:49:33Z</dcterms:modified>
</cp:coreProperties>
</file>